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Epilogue" panose="020B0604020202020204" charset="0"/>
      <p:regular r:id="rId14"/>
    </p:embeddedFont>
    <p:embeddedFont>
      <p:font typeface="Fraunces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39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85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GoShop: A Modern E-Commerce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62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 Group 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41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222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Manav Shah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446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Krishi Parekh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066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Jayashree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488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Syrill</a:t>
            </a:r>
            <a:r>
              <a:rPr lang="en-IN" dirty="0">
                <a:solidFill>
                  <a:schemeClr val="bg1"/>
                </a:solidFill>
              </a:rPr>
              <a:t> Thevenin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4241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Course &amp; Semester: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8222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INFO 6150 - Fall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258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GoShop: A Showcase of Modern Software Engineering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demonstrates our ability to deliver a production-ready e-commerce platform that addresses real-world business challenges.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80" y="1201936"/>
            <a:ext cx="1712238" cy="403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76067" y="1347788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825365" y="1315283"/>
            <a:ext cx="16035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Enterprise Architecture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4740354" y="1616154"/>
            <a:ext cx="9464873" cy="762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720" y="1634133"/>
            <a:ext cx="3424476" cy="403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76186" y="1736408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681543" y="1747480"/>
            <a:ext cx="119205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&amp; Scalable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5596533" y="2048351"/>
            <a:ext cx="8608695" cy="762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42" y="2066330"/>
            <a:ext cx="5136833" cy="403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776186" y="2168604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6537722" y="2179677"/>
            <a:ext cx="16353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Multi-Role Management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6452711" y="2480548"/>
            <a:ext cx="7752517" cy="762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63" y="2498527"/>
            <a:ext cx="6849070" cy="403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776067" y="2600801"/>
            <a:ext cx="159425" cy="199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7393781" y="2611874"/>
            <a:ext cx="18321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Workflows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3123009" y="376701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014" y="3058239"/>
            <a:ext cx="1701165" cy="170116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111818" y="49010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Roles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396835" y="5146238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Customer, Admin, Supplier.</a:t>
            </a:r>
            <a:endParaRPr lang="en-US" sz="850" dirty="0"/>
          </a:p>
        </p:txBody>
      </p:sp>
      <p:sp>
        <p:nvSpPr>
          <p:cNvPr id="23" name="Text 16"/>
          <p:cNvSpPr/>
          <p:nvPr/>
        </p:nvSpPr>
        <p:spPr>
          <a:xfrm>
            <a:off x="10112216" y="376701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22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221" y="3058239"/>
            <a:ext cx="1701165" cy="170116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101024" y="49010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Transaction Flows</a:t>
            </a:r>
            <a:endParaRPr lang="en-US" sz="1100" dirty="0"/>
          </a:p>
        </p:txBody>
      </p:sp>
      <p:sp>
        <p:nvSpPr>
          <p:cNvPr id="26" name="Text 18"/>
          <p:cNvSpPr/>
          <p:nvPr/>
        </p:nvSpPr>
        <p:spPr>
          <a:xfrm>
            <a:off x="7386042" y="5146238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end-to-end processes.</a:t>
            </a:r>
            <a:endParaRPr lang="en-US" sz="850" dirty="0"/>
          </a:p>
        </p:txBody>
      </p:sp>
      <p:sp>
        <p:nvSpPr>
          <p:cNvPr id="27" name="Text 19"/>
          <p:cNvSpPr/>
          <p:nvPr/>
        </p:nvSpPr>
        <p:spPr>
          <a:xfrm>
            <a:off x="3123009" y="629162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20+</a:t>
            </a:r>
            <a:endParaRPr lang="en-US" sz="220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014" y="5582841"/>
            <a:ext cx="1701165" cy="170116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3111818" y="74256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Endpoints</a:t>
            </a:r>
            <a:endParaRPr lang="en-US" sz="1100" dirty="0"/>
          </a:p>
        </p:txBody>
      </p:sp>
      <p:sp>
        <p:nvSpPr>
          <p:cNvPr id="30" name="Text 21"/>
          <p:cNvSpPr/>
          <p:nvPr/>
        </p:nvSpPr>
        <p:spPr>
          <a:xfrm>
            <a:off x="396835" y="767084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and well-documented.</a:t>
            </a:r>
            <a:endParaRPr lang="en-US" sz="850" dirty="0"/>
          </a:p>
        </p:txBody>
      </p:sp>
      <p:sp>
        <p:nvSpPr>
          <p:cNvPr id="31" name="Text 22"/>
          <p:cNvSpPr/>
          <p:nvPr/>
        </p:nvSpPr>
        <p:spPr>
          <a:xfrm>
            <a:off x="10112216" y="629162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0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221" y="5582841"/>
            <a:ext cx="1701165" cy="1701165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10101024" y="74256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Integrations</a:t>
            </a:r>
            <a:endParaRPr lang="en-US" sz="1100" dirty="0"/>
          </a:p>
        </p:txBody>
      </p:sp>
      <p:sp>
        <p:nvSpPr>
          <p:cNvPr id="34" name="Text 24"/>
          <p:cNvSpPr/>
          <p:nvPr/>
        </p:nvSpPr>
        <p:spPr>
          <a:xfrm>
            <a:off x="7386042" y="767084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Stripe, Google OAuth, OpenAI.</a:t>
            </a:r>
            <a:endParaRPr lang="en-US" sz="850" dirty="0"/>
          </a:p>
        </p:txBody>
      </p:sp>
      <p:sp>
        <p:nvSpPr>
          <p:cNvPr id="35" name="Text 25"/>
          <p:cNvSpPr/>
          <p:nvPr/>
        </p:nvSpPr>
        <p:spPr>
          <a:xfrm>
            <a:off x="396835" y="797980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GoShop is a testament to our team's technical skills, collaborative spirit, and commitment to building high-quality, impactful software solutions.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1B1130-AA71-542A-CB55-118A0882AD7E}"/>
              </a:ext>
            </a:extLst>
          </p:cNvPr>
          <p:cNvSpPr txBox="1"/>
          <p:nvPr/>
        </p:nvSpPr>
        <p:spPr>
          <a:xfrm>
            <a:off x="3987538" y="3242821"/>
            <a:ext cx="12104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 YOU !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9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19" y="676394"/>
            <a:ext cx="12105084" cy="64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Introducing GoShop: Bridging E-Commerce Gaps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519" y="1732955"/>
            <a:ext cx="13187363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GoShop revolutionises online retail by integrating customer, admin, and supplier operations into one seamless full-stack web application.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519" y="2624614"/>
            <a:ext cx="6490573" cy="1893332"/>
          </a:xfrm>
          <a:prstGeom prst="roundRect">
            <a:avLst>
              <a:gd name="adj" fmla="val 579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8659" y="2624614"/>
            <a:ext cx="91440" cy="1893332"/>
          </a:xfrm>
          <a:prstGeom prst="roundRect">
            <a:avLst>
              <a:gd name="adj" fmla="val 94692"/>
            </a:avLst>
          </a:prstGeom>
          <a:solidFill>
            <a:srgbClr val="8C98CA"/>
          </a:solidFill>
          <a:ln/>
        </p:spPr>
      </p:sp>
      <p:sp>
        <p:nvSpPr>
          <p:cNvPr id="6" name="Text 4"/>
          <p:cNvSpPr/>
          <p:nvPr/>
        </p:nvSpPr>
        <p:spPr>
          <a:xfrm>
            <a:off x="1019056" y="2853571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19056" y="3299222"/>
            <a:ext cx="5964079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Traditional e-commerce platforms often struggle with fragmented supplier management and inefficient real-time inventory control.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8189" y="2624614"/>
            <a:ext cx="6490692" cy="1893332"/>
          </a:xfrm>
          <a:prstGeom prst="roundRect">
            <a:avLst>
              <a:gd name="adj" fmla="val 579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5329" y="2624614"/>
            <a:ext cx="91440" cy="1893332"/>
          </a:xfrm>
          <a:prstGeom prst="roundRect">
            <a:avLst>
              <a:gd name="adj" fmla="val 94692"/>
            </a:avLst>
          </a:prstGeom>
          <a:solidFill>
            <a:srgbClr val="8C98CA"/>
          </a:solidFill>
          <a:ln/>
        </p:spPr>
      </p:sp>
      <p:sp>
        <p:nvSpPr>
          <p:cNvPr id="10" name="Text 8"/>
          <p:cNvSpPr/>
          <p:nvPr/>
        </p:nvSpPr>
        <p:spPr>
          <a:xfrm>
            <a:off x="7715726" y="2853571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Solution: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15726" y="3299222"/>
            <a:ext cx="596419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GoShop offers a unified platform for a dynamic three-sided marketplace, automating inventory and enhancing user experience.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8" y="4883110"/>
            <a:ext cx="3617952" cy="2473881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91" y="4883110"/>
            <a:ext cx="3617952" cy="24738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517565"/>
            <a:ext cx="7826454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GoShop's Robust Technology Stack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8773" y="1976438"/>
            <a:ext cx="78264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Built with modern, industry-standard technologies to ensure scalability, security, and a rich user experience.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8773" y="2790349"/>
            <a:ext cx="7826454" cy="4922401"/>
          </a:xfrm>
          <a:prstGeom prst="roundRect">
            <a:avLst>
              <a:gd name="adj" fmla="val 16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6393" y="2797969"/>
            <a:ext cx="3905607" cy="2721769"/>
          </a:xfrm>
          <a:prstGeom prst="roundRect">
            <a:avLst>
              <a:gd name="adj" fmla="val 2905"/>
            </a:avLst>
          </a:prstGeom>
          <a:solidFill>
            <a:srgbClr val="283157"/>
          </a:solidFill>
          <a:ln/>
        </p:spPr>
      </p:sp>
      <p:sp>
        <p:nvSpPr>
          <p:cNvPr id="7" name="Text 4"/>
          <p:cNvSpPr/>
          <p:nvPr/>
        </p:nvSpPr>
        <p:spPr>
          <a:xfrm>
            <a:off x="854631" y="2986207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Excellence: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54631" y="339316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React.js: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Component-based UI for dynamic interfaces.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54631" y="406122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Bootstrap: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Responsive design across all devices.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54631" y="472928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Stripe Elements: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Secure, integrated payment forms.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4572000" y="2797969"/>
            <a:ext cx="3905607" cy="2721769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2" name="Shape 9"/>
          <p:cNvSpPr/>
          <p:nvPr/>
        </p:nvSpPr>
        <p:spPr>
          <a:xfrm>
            <a:off x="4572000" y="2797969"/>
            <a:ext cx="22860" cy="2721769"/>
          </a:xfrm>
          <a:prstGeom prst="roundRect">
            <a:avLst>
              <a:gd name="adj" fmla="val 345849"/>
            </a:avLst>
          </a:prstGeom>
          <a:solidFill>
            <a:srgbClr val="414A70"/>
          </a:solidFill>
          <a:ln/>
        </p:spPr>
      </p:sp>
      <p:sp>
        <p:nvSpPr>
          <p:cNvPr id="13" name="Text 10"/>
          <p:cNvSpPr/>
          <p:nvPr/>
        </p:nvSpPr>
        <p:spPr>
          <a:xfrm>
            <a:off x="4760238" y="2986207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Powerful Backend: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760238" y="339316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Node.js &amp; Express.js: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Robust REST API development.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760238" y="406122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MongoDB: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Flexible NoSQL database solution.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760238" y="4729282"/>
            <a:ext cx="3529132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JWT &amp; OAuth: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Secure authentication protocols.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6393" y="5519738"/>
            <a:ext cx="7811214" cy="2185392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8" name="Shape 15"/>
          <p:cNvSpPr/>
          <p:nvPr/>
        </p:nvSpPr>
        <p:spPr>
          <a:xfrm>
            <a:off x="666393" y="5519738"/>
            <a:ext cx="7811214" cy="22860"/>
          </a:xfrm>
          <a:prstGeom prst="roundRect">
            <a:avLst>
              <a:gd name="adj" fmla="val 345849"/>
            </a:avLst>
          </a:prstGeom>
          <a:solidFill>
            <a:srgbClr val="414A70"/>
          </a:solidFill>
          <a:ln/>
        </p:spPr>
      </p:sp>
      <p:sp>
        <p:nvSpPr>
          <p:cNvPr id="19" name="Text 16"/>
          <p:cNvSpPr/>
          <p:nvPr/>
        </p:nvSpPr>
        <p:spPr>
          <a:xfrm>
            <a:off x="854631" y="5707975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Integrations: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54631" y="6114931"/>
            <a:ext cx="743473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Stripe: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Seamless payment processing.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854631" y="6481882"/>
            <a:ext cx="743473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OAuth: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Convenient social login.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854631" y="6848832"/>
            <a:ext cx="743473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OpenAI: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AI-powered chatbot capabilities.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854631" y="7215783"/>
            <a:ext cx="7434739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Multer: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Efficient file uploads.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791" y="483751"/>
            <a:ext cx="7289840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User-Centric Roles &amp; Functionality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791" y="1385292"/>
            <a:ext cx="1339881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GoShop is designed with distinct interfaces and functionalities tailored for each of its three key user roles.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" y="1864638"/>
            <a:ext cx="4319588" cy="43195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791" y="6360081"/>
            <a:ext cx="219920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5791" y="6740366"/>
            <a:ext cx="431958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Browse &amp; search products effortlessly.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5791" y="7083385"/>
            <a:ext cx="431958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 shopping cart &amp; secure checkout.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5791" y="7426404"/>
            <a:ext cx="431958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Order tracking &amp; AI chatbot support.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287" y="1864638"/>
            <a:ext cx="4319707" cy="43197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55287" y="6360200"/>
            <a:ext cx="219920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Administrator: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155287" y="6740485"/>
            <a:ext cx="431970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product management (CRUD).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5155287" y="7083504"/>
            <a:ext cx="4319707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order tracking &amp; supplier order creation.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5155287" y="7707987"/>
            <a:ext cx="431970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Overall inventory oversight.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902" y="1864638"/>
            <a:ext cx="4319707" cy="43197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94902" y="6360200"/>
            <a:ext cx="219920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Supplier: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694902" y="6740485"/>
            <a:ext cx="431970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View and confirm purchase orders.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9694902" y="7083504"/>
            <a:ext cx="431970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Efficiently ship orders.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9694902" y="7426523"/>
            <a:ext cx="4319707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Update delivery statuses in real-time.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005" y="478512"/>
            <a:ext cx="8400455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Payments with Stripe Integration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9005" y="1370290"/>
            <a:ext cx="1341239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Leveraging Stripe's industry-leading payment gateway for secure and seamless transactions.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005" y="2018467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Stripe?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09005" y="2518767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Industry-Standard Security:</a:t>
            </a: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PCI-compliant and 3D Secure support.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9005" y="2858095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Easy Integration:</a:t>
            </a: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Streamlined API for quick setup.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005" y="3197423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Developer-Friendly:</a:t>
            </a: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Robust test mode for efficient development.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9005" y="364986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It Works: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609005" y="4150162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Customer proceeds to checkout, entering card details securely via Stripe Elements.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9005" y="4489490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Payment is processed by the Stripe API; card data never touches our servers.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9005" y="4828818"/>
            <a:ext cx="787753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Order is confirmed, and stock is automatically updated upon successful payment.</a:t>
            </a:r>
            <a:endParaRPr lang="en-US" sz="13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734" y="2040255"/>
            <a:ext cx="5110162" cy="5110163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609005" y="7541895"/>
            <a:ext cx="13412391" cy="739378"/>
          </a:xfrm>
          <a:prstGeom prst="roundRect">
            <a:avLst>
              <a:gd name="adj" fmla="val 9886"/>
            </a:avLst>
          </a:prstGeom>
          <a:solidFill>
            <a:srgbClr val="181E34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7789902"/>
            <a:ext cx="217527" cy="1739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174433" y="7759303"/>
            <a:ext cx="1267301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Security Focus:</a:t>
            </a:r>
            <a:r>
              <a:rPr lang="en-US" sz="13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All sensitive card data is handled directly by Stripe, ensuring maximum security and compliance.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3267670"/>
            <a:ext cx="13014722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Admin &amp; Supplier Dashboards: Operational Command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969" y="4199215"/>
            <a:ext cx="1322046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Empowering administrators and suppliers with intuitive tools for efficient management.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4969" y="4748093"/>
            <a:ext cx="4272558" cy="604242"/>
          </a:xfrm>
          <a:prstGeom prst="roundRect">
            <a:avLst>
              <a:gd name="adj" fmla="val 4800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0217" y="4899065"/>
            <a:ext cx="302062" cy="3020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6304" y="5553670"/>
            <a:ext cx="270748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Products Tab (Admin):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06304" y="5989201"/>
            <a:ext cx="3869888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Manage products effortlessly: add, edit, delete, upload images, set pricing, control stock, and categorise items.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178862" y="4748093"/>
            <a:ext cx="4272558" cy="604242"/>
          </a:xfrm>
          <a:prstGeom prst="roundRect">
            <a:avLst>
              <a:gd name="adj" fmla="val 4800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4110" y="4899065"/>
            <a:ext cx="302062" cy="3020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80196" y="5553670"/>
            <a:ext cx="369522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Orders Tab (Admin):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380196" y="5989201"/>
            <a:ext cx="3869888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all customer orders, update statuses, manage fulfillment, and access customer information.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9652754" y="4748093"/>
            <a:ext cx="4272558" cy="604242"/>
          </a:xfrm>
          <a:prstGeom prst="roundRect">
            <a:avLst>
              <a:gd name="adj" fmla="val 48004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38002" y="4899065"/>
            <a:ext cx="302062" cy="3020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54089" y="5553670"/>
            <a:ext cx="353425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Supplier Orders Tab (Admin):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9854089" y="5989201"/>
            <a:ext cx="3869888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purchase orders, select suppliers, monitor deliveries, and enable automatic restock upon arrival.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817" y="345638"/>
            <a:ext cx="690919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AI Chatbot: Your 24/7 Customer Assistant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9817" y="989648"/>
            <a:ext cx="1375076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intelligent, context-aware chatbot powered by OpenAI ChatGPT API for instant customer support.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9817" y="1457682"/>
            <a:ext cx="188535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Capabilities: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39817" y="1819037"/>
            <a:ext cx="672215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Answers product-related questions.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9817" y="2064067"/>
            <a:ext cx="672215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Provides shipping information and return policies.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9817" y="2309098"/>
            <a:ext cx="672215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Assists with order tracking and general queries.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9817" y="2554129"/>
            <a:ext cx="6722150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Available around the clock for immediate support.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845" y="1435417"/>
            <a:ext cx="6722150" cy="672215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39817" y="8478203"/>
            <a:ext cx="4499848" cy="1242060"/>
          </a:xfrm>
          <a:prstGeom prst="roundRect">
            <a:avLst>
              <a:gd name="adj" fmla="val 425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73048" y="8611433"/>
            <a:ext cx="377071" cy="377071"/>
          </a:xfrm>
          <a:prstGeom prst="roundRect">
            <a:avLst>
              <a:gd name="adj" fmla="val 24247650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751" y="8715137"/>
            <a:ext cx="169664" cy="16966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73048" y="9114115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OpenAI Integration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3048" y="9385935"/>
            <a:ext cx="423338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Seamlessly integrates the ChatGPT API for advanced NLP.</a:t>
            </a:r>
            <a:endParaRPr lang="en-US" sz="950" dirty="0"/>
          </a:p>
        </p:txBody>
      </p:sp>
      <p:sp>
        <p:nvSpPr>
          <p:cNvPr id="15" name="Shape 11"/>
          <p:cNvSpPr/>
          <p:nvPr/>
        </p:nvSpPr>
        <p:spPr>
          <a:xfrm>
            <a:off x="5065276" y="8478203"/>
            <a:ext cx="4499848" cy="1242060"/>
          </a:xfrm>
          <a:prstGeom prst="roundRect">
            <a:avLst>
              <a:gd name="adj" fmla="val 425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5198507" y="8611433"/>
            <a:ext cx="377071" cy="377071"/>
          </a:xfrm>
          <a:prstGeom prst="roundRect">
            <a:avLst>
              <a:gd name="adj" fmla="val 24247650"/>
            </a:avLst>
          </a:prstGeom>
          <a:solidFill>
            <a:srgbClr val="8C98CA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210" y="8715137"/>
            <a:ext cx="169664" cy="16966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198507" y="9114115"/>
            <a:ext cx="195822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Context-Aware Responses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5198507" y="9385935"/>
            <a:ext cx="423338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Intelligently understands and responds to user queries.</a:t>
            </a:r>
            <a:endParaRPr lang="en-US" sz="950" dirty="0"/>
          </a:p>
        </p:txBody>
      </p:sp>
      <p:sp>
        <p:nvSpPr>
          <p:cNvPr id="20" name="Shape 15"/>
          <p:cNvSpPr/>
          <p:nvPr/>
        </p:nvSpPr>
        <p:spPr>
          <a:xfrm>
            <a:off x="9690735" y="8478203"/>
            <a:ext cx="4499848" cy="1242060"/>
          </a:xfrm>
          <a:prstGeom prst="roundRect">
            <a:avLst>
              <a:gd name="adj" fmla="val 425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9823966" y="8611433"/>
            <a:ext cx="377071" cy="377071"/>
          </a:xfrm>
          <a:prstGeom prst="roundRect">
            <a:avLst>
              <a:gd name="adj" fmla="val 24247650"/>
            </a:avLst>
          </a:prstGeom>
          <a:solidFill>
            <a:srgbClr val="8C98CA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7669" y="8715137"/>
            <a:ext cx="169664" cy="16966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823966" y="9114115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Intuitive UI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9823966" y="9385935"/>
            <a:ext cx="4233386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design with message history and real-time indicators.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195" y="475536"/>
            <a:ext cx="9990534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API Documentation: Swagger UI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5195" y="1361599"/>
            <a:ext cx="1342001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RESTful API is fully documented using Swagger UI, providing an interactive and comprehensive guide.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95" y="2027039"/>
            <a:ext cx="5114925" cy="51149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9459" y="2005489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Swagger?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49459" y="2502575"/>
            <a:ext cx="78832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interactive tool offering user-friendly documentation for all API endpoints.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49459" y="2952036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149459" y="3449122"/>
            <a:ext cx="78832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Detailed endpoint documentation.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49459" y="3786188"/>
            <a:ext cx="78832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 request and response payloads.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49459" y="4123253"/>
            <a:ext cx="78832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“Try-it-out” functionality for live testing.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49459" y="4460319"/>
            <a:ext cx="788324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 schema definitions for all data models.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9459" y="4909780"/>
            <a:ext cx="298608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Documented Endpoints: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149459" y="5406866"/>
            <a:ext cx="7883247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Includes authentication, product CRUD, orders, payments (Stripe), supplier orders, and file uploads.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1069961" y="7411104"/>
            <a:ext cx="13420011" cy="734735"/>
          </a:xfrm>
          <a:prstGeom prst="roundRect">
            <a:avLst>
              <a:gd name="adj" fmla="val 9885"/>
            </a:avLst>
          </a:prstGeom>
          <a:solidFill>
            <a:srgbClr val="181E34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73" y="7778472"/>
            <a:ext cx="216098" cy="17287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167051" y="7746921"/>
            <a:ext cx="1268527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the interactive documentation here: http://localhost:5001/api-docs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060" y="696516"/>
            <a:ext cx="7504628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Multi-Layered Security for a Trusted Platform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0060" y="1330881"/>
            <a:ext cx="818388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GoShop prioritises security with robust measures across authentication, payments, and data protection.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0060" y="1704618"/>
            <a:ext cx="8183880" cy="1354217"/>
          </a:xfrm>
          <a:prstGeom prst="roundRect">
            <a:avLst>
              <a:gd name="adj" fmla="val 42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840" y="1849398"/>
            <a:ext cx="411480" cy="411480"/>
          </a:xfrm>
          <a:prstGeom prst="roundRect">
            <a:avLst>
              <a:gd name="adj" fmla="val 22220000"/>
            </a:avLst>
          </a:prstGeom>
          <a:solidFill>
            <a:srgbClr val="8C98C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949" y="1962507"/>
            <a:ext cx="185142" cy="1851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4840" y="2398038"/>
            <a:ext cx="171461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Password Security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4840" y="2694623"/>
            <a:ext cx="789432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Uses bcrypt hashing with unique salt per user; passwords are never stored in plain text.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80060" y="3195995"/>
            <a:ext cx="8183880" cy="1354217"/>
          </a:xfrm>
          <a:prstGeom prst="roundRect">
            <a:avLst>
              <a:gd name="adj" fmla="val 42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24840" y="3340775"/>
            <a:ext cx="411480" cy="411480"/>
          </a:xfrm>
          <a:prstGeom prst="roundRect">
            <a:avLst>
              <a:gd name="adj" fmla="val 22220000"/>
            </a:avLst>
          </a:prstGeom>
          <a:solidFill>
            <a:srgbClr val="8C98C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949" y="3453884"/>
            <a:ext cx="185142" cy="1851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24840" y="3889415"/>
            <a:ext cx="171461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Security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24840" y="4185999"/>
            <a:ext cx="789432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JWT authentication with token expiration and role-based access control for protected endpoints.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480060" y="4687372"/>
            <a:ext cx="8183880" cy="1354217"/>
          </a:xfrm>
          <a:prstGeom prst="roundRect">
            <a:avLst>
              <a:gd name="adj" fmla="val 42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24840" y="4832152"/>
            <a:ext cx="411480" cy="411480"/>
          </a:xfrm>
          <a:prstGeom prst="roundRect">
            <a:avLst>
              <a:gd name="adj" fmla="val 22220000"/>
            </a:avLst>
          </a:prstGeom>
          <a:solidFill>
            <a:srgbClr val="8C98C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949" y="4945261"/>
            <a:ext cx="185142" cy="18514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4840" y="5380792"/>
            <a:ext cx="171461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Payment Security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24840" y="5677376"/>
            <a:ext cx="789432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Leverages Stripe's PCI compliance and tokenised card data; all processing is server-side validated.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80060" y="6178748"/>
            <a:ext cx="8183880" cy="1354217"/>
          </a:xfrm>
          <a:prstGeom prst="roundRect">
            <a:avLst>
              <a:gd name="adj" fmla="val 42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24840" y="6323528"/>
            <a:ext cx="411480" cy="411480"/>
          </a:xfrm>
          <a:prstGeom prst="roundRect">
            <a:avLst>
              <a:gd name="adj" fmla="val 22220000"/>
            </a:avLst>
          </a:prstGeom>
          <a:solidFill>
            <a:srgbClr val="8C98CA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949" y="6436638"/>
            <a:ext cx="185142" cy="18514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24840" y="6872168"/>
            <a:ext cx="171461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Protection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24840" y="7168753"/>
            <a:ext cx="789432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Utilises environment variables, CORS configuration, and input sanitisation to safeguard data.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870</Words>
  <Application>Microsoft Office PowerPoint</Application>
  <PresentationFormat>Custom</PresentationFormat>
  <Paragraphs>132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Fraunces Medium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ARUN PAREKH</dc:creator>
  <cp:lastModifiedBy>ARUN PAREKH</cp:lastModifiedBy>
  <cp:revision>2</cp:revision>
  <dcterms:created xsi:type="dcterms:W3CDTF">2025-12-11T16:52:42Z</dcterms:created>
  <dcterms:modified xsi:type="dcterms:W3CDTF">2025-12-11T17:00:25Z</dcterms:modified>
</cp:coreProperties>
</file>